
<file path=[Content_Types].xml><?xml version="1.0" encoding="utf-8"?>
<Types xmlns="http://schemas.openxmlformats.org/package/2006/content-types">
  <Default Extension="xml" ContentType="application/vnd.openxmlformats-officedocument.extended-properties+xml"/>
  <Default Extension="bin" ContentType="image/jpeg"/>
  <Default Extension="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notesMasters/notesMaster1.xml" ContentType="application/vnd.openxmlformats-officedocument.presentationml.notesMaster+xml"/>
  <Override PartName="/ppt/notesMasters/theme/theme1.xml" ContentType="application/vnd.openxmlformats-officedocument.theme+xml"/>
  <Override PartName="/ppt/slideMasters/slideMaster1.xml" ContentType="application/vnd.openxmlformats-officedocument.presentationml.slideMaster+xml"/>
  <Override PartName="/ppt/slideMasters/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notesSlides/notesSlide1.xml" ContentType="application/vnd.openxmlformats-officedocument.presentationml.notesSlide+xml"/>
  <Override PartName="/ppt/media/image.bin" ContentType="image/png"/>
  <Override PartName="/ppt/slides/slide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notesSlides/notesSlide3.xml" ContentType="application/vnd.openxmlformats-officedocument.presentationml.notesSlide+xml"/>
  <Override PartName="/ppt/tags/tag1.xml" ContentType="application/vnd.openxmlformats-officedocument.presentationml.tags+xml"/>
</Types>
</file>

<file path=_rels/.rels>&#65279;<?xml version="1.0" encoding="utf-8"?><Relationships xmlns="http://schemas.openxmlformats.org/package/2006/relationships"><Relationship Type="http://schemas.openxmlformats.org/officeDocument/2006/relationships/extended-properties" Target="/docProps/app.xml" Id="Rfa83d303ae904235" /><Relationship Type="http://schemas.openxmlformats.org/package/2006/relationships/metadata/core-properties" Target="/docProps/core.xml" Id="Rf294d4494db24556" /><Relationship Type="http://schemas.openxmlformats.org/officeDocument/2006/relationships/custom-properties" Target="/docProps/custom.xml" Id="Rad40be3763024286" /><Relationship Type="http://schemas.openxmlformats.org/package/2006/relationships/metadata/thumbnail" Target="/docProps/thumbnail.bin" Id="rId2" /><Relationship Type="http://schemas.openxmlformats.org/officeDocument/2006/relationships/officeDocument" Target="/ppt/presentation.xml" Id="Radd4c9e61dcb4c10"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7767beca05c14471"/>
  </p:sldMasterIdLst>
  <p:notesMasterIdLst>
    <p:notesMasterId r:id="R20988f9d90d046a0"/>
  </p:notesMasterIdLst>
  <p:sldIdLst>
    <p:sldId id="256" r:id="R37fdd39f89f845d4"/>
    <p:sldId id="263" r:id="R5382d9640e2c4d9e"/>
    <p:sldId id="258" r:id="R80fd91ba622d48a5"/>
  </p:sldIdLst>
  <p:sldSz cx="7772400" cy="10058400"/>
  <p:notesSz cx="7772400" cy="10058400"/>
  <p:custDataLst>
    <p:tags r:id="R713b4c577f674d8e"/>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E1F"/>
    <a:srgbClr val="6D6E71"/>
    <a:srgbClr val="EAEAEA"/>
    <a:srgbClr val="E76425"/>
    <a:srgbClr val="E969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1" autoAdjust="0"/>
    <p:restoredTop sz="94660"/>
  </p:normalViewPr>
  <p:slideViewPr>
    <p:cSldViewPr>
      <p:cViewPr varScale="1">
        <p:scale>
          <a:sx n="39" d="100"/>
          <a:sy n="39" d="100"/>
        </p:scale>
        <p:origin x="1372" y="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pt/presProps.xml" Id="Rd714779f9afa4171" /><Relationship Type="http://schemas.openxmlformats.org/officeDocument/2006/relationships/tableStyles" Target="/ppt/tableStyles.xml" Id="R0c59f28eb4674156" /><Relationship Type="http://schemas.openxmlformats.org/officeDocument/2006/relationships/viewProps" Target="/ppt/viewProps.xml" Id="R2ed8e097428b4be2" /><Relationship Type="http://schemas.openxmlformats.org/officeDocument/2006/relationships/notesMaster" Target="/ppt/notesMasters/notesMaster1.xml" Id="R20988f9d90d046a0" /><Relationship Type="http://schemas.openxmlformats.org/officeDocument/2006/relationships/slideMaster" Target="/ppt/slideMasters/slideMaster1.xml" Id="R7767beca05c14471" /><Relationship Type="http://schemas.openxmlformats.org/officeDocument/2006/relationships/theme" Target="/ppt/slideMasters/theme/theme2.xml" Id="R52b368b264df43d9" /><Relationship Type="http://schemas.openxmlformats.org/officeDocument/2006/relationships/slide" Target="/ppt/slides/slide1.xml" Id="R37fdd39f89f845d4" /><Relationship Type="http://schemas.openxmlformats.org/officeDocument/2006/relationships/slide" Target="/ppt/slides/slide3.xml" Id="R5382d9640e2c4d9e" /><Relationship Type="http://schemas.openxmlformats.org/officeDocument/2006/relationships/slide" Target="/ppt/slides/slide4.xml" Id="R80fd91ba622d48a5" /><Relationship Type="http://schemas.openxmlformats.org/officeDocument/2006/relationships/tags" Target="/ppt/tags/tag1.xml" Id="R713b4c577f674d8e" /></Relationships>
</file>

<file path=ppt/notesMasters/_rels/notesMaster1.xml.rels>&#65279;<?xml version="1.0" encoding="utf-8"?><Relationships xmlns="http://schemas.openxmlformats.org/package/2006/relationships"><Relationship Type="http://schemas.openxmlformats.org/officeDocument/2006/relationships/theme" Target="/ppt/notesMasters/theme/theme1.xml" Id="Rf3fd19fba27540bd" /></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F6D35BDB-1063-4E50-AF60-FA9BA20FD69F}" type="datetimeFigureOut">
              <a:rPr lang="en-US" smtClean="0"/>
              <a:t>3/25/2025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F8E3C7F8-3032-460E-8E34-FDE06184AA5B}" type="slidenum">
              <a:rPr lang="en-US" smtClean="0"/>
              <a:t>‹#›</a:t>
            </a:fld>
            <a:endParaRPr lang="en-US"/>
          </a:p>
        </p:txBody>
      </p:sp>
    </p:spTree>
    <p:custDataLst/>
    <p:extLst>
      <p:ext uri="{BB962C8B-B14F-4D97-AF65-F5344CB8AC3E}">
        <p14:creationId xmlns:p14="http://schemas.microsoft.com/office/powerpoint/2010/main" val="2015185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Masters/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notesSlides/_rels/notesSlide1.xml.rels>&#65279;<?xml version="1.0" encoding="utf-8"?><Relationships xmlns="http://schemas.openxmlformats.org/package/2006/relationships"><Relationship Type="http://schemas.openxmlformats.org/officeDocument/2006/relationships/notesMaster" Target="/ppt/notesMasters/notesMaster1.xml" Id="R20988f9d90d046a0" /><Relationship Type="http://schemas.openxmlformats.org/officeDocument/2006/relationships/slide" Target="/ppt/slides/slide1.xml" Id="R37fdd39f89f845d4" /></Relationships>
</file>

<file path=ppt/notesSlides/_rels/notesSlide2.xml.rels>&#65279;<?xml version="1.0" encoding="utf-8"?><Relationships xmlns="http://schemas.openxmlformats.org/package/2006/relationships"><Relationship Type="http://schemas.openxmlformats.org/officeDocument/2006/relationships/notesMaster" Target="/ppt/notesMasters/notesMaster1.xml" Id="R20988f9d90d046a0" /><Relationship Type="http://schemas.openxmlformats.org/officeDocument/2006/relationships/slide" Target="/ppt/slides/slide3.xml" Id="R5382d9640e2c4d9e" /></Relationships>
</file>

<file path=ppt/notesSlides/_rels/notesSlide3.xml.rels>&#65279;<?xml version="1.0" encoding="utf-8"?><Relationships xmlns="http://schemas.openxmlformats.org/package/2006/relationships"><Relationship Type="http://schemas.openxmlformats.org/officeDocument/2006/relationships/notesMaster" Target="/ppt/notesMasters/notesMaster1.xml" Id="R20988f9d90d046a0" /><Relationship Type="http://schemas.openxmlformats.org/officeDocument/2006/relationships/slide" Target="/ppt/slides/slide4.xml" Id="R80fd91ba622d48a5" /></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1</a:t>
            </a:fld>
            <a:endParaRPr lang="en-US"/>
          </a:p>
        </p:txBody>
      </p:sp>
    </p:spTree>
    <p:custDataLst/>
    <p:extLst>
      <p:ext uri="{BB962C8B-B14F-4D97-AF65-F5344CB8AC3E}">
        <p14:creationId xmlns:p14="http://schemas.microsoft.com/office/powerpoint/2010/main" val="1934594565"/>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2</a:t>
            </a:fld>
            <a:endParaRPr lang="en-US"/>
          </a:p>
        </p:txBody>
      </p:sp>
    </p:spTree>
    <p:custDataLst/>
    <p:extLst>
      <p:ext uri="{BB962C8B-B14F-4D97-AF65-F5344CB8AC3E}">
        <p14:creationId xmlns:p14="http://schemas.microsoft.com/office/powerpoint/2010/main" val="1290506731"/>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4</a:t>
            </a:fld>
            <a:endParaRPr lang="en-US"/>
          </a:p>
        </p:txBody>
      </p:sp>
    </p:spTree>
    <p:custDataLst/>
    <p:extLst>
      <p:ext uri="{BB962C8B-B14F-4D97-AF65-F5344CB8AC3E}">
        <p14:creationId xmlns:p14="http://schemas.microsoft.com/office/powerpoint/2010/main" val="648760804"/>
      </p:ext>
    </p:extLst>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ppt/slideMasters/slideMaster1.xml" Id="R7767beca05c14471"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1.xml" Id="R7767beca05c14471"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theme" Target="/ppt/slideMasters/theme/theme2.xml" Id="Rb7e692194c314ac8" /><Relationship Type="http://schemas.openxmlformats.org/officeDocument/2006/relationships/slideLayout" Target="/ppt/slideLayouts/slideLayout1.xml" Id="Rd12ac887ba074faa" /><Relationship Type="http://schemas.openxmlformats.org/officeDocument/2006/relationships/slideLayout" Target="/ppt/slideLayouts/slideLayout2.xml" Id="R40f53a15c5c54501"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44500" y="1040077"/>
            <a:ext cx="6883400" cy="1092835"/>
          </a:xfrm>
          <a:prstGeom prst="rect">
            <a:avLst/>
          </a:prstGeom>
        </p:spPr>
        <p:txBody>
          <a:bodyPr wrap="square" lIns="0" tIns="0" rIns="0" bIns="0">
            <a:spAutoFit/>
          </a:bodyPr>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ustDataLst/>
  </p:cSld>
  <p:clrMap bg1="lt1" tx1="dk1" bg2="lt2" tx2="dk2" accent1="accent1" accent2="accent2" accent3="accent3" accent4="accent4" accent5="accent5" accent6="accent6" hlink="hlink" folHlink="folHlink"/>
  <p:sldLayoutIdLst>
    <p:sldLayoutId id="2147483649" r:id="Rd12ac887ba074faa"/>
    <p:sldLayoutId id="2147483650" r:id="R40f53a15c5c5450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theme/theme2.xml><?xml version="1.0" encoding="utf-8"?>
<a:theme xmlns:a="http://schemas.openxmlformats.org/drawingml/2006/main" name="Office Theme">
  <a:themeElements>
    <a:clrScheme name="Custom 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E76425"/>
      </a:hlink>
      <a:folHlink>
        <a:srgbClr val="FF66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10160" rIns="0" bIns="0" rtlCol="0">
        <a:noAutofit/>
      </a:bodyPr>
      <a:lstStyle>
        <a:defPPr marL="171450" marR="144145" indent="-171450" algn="l">
          <a:lnSpc>
            <a:spcPct val="101800"/>
          </a:lnSpc>
          <a:spcBef>
            <a:spcPts val="80"/>
          </a:spcBef>
          <a:buClr>
            <a:srgbClr val="888A8D"/>
          </a:buClr>
          <a:buSzPct val="100000"/>
          <a:buFont typeface="Wingdings" panose="05000000000000000000" pitchFamily="2" charset="2"/>
          <a:buChar char="§"/>
          <a:tabLst>
            <a:tab pos="156845" algn="l"/>
          </a:tabLst>
          <a:defRPr sz="900" dirty="0" smtClean="0">
            <a:solidFill>
              <a:srgbClr val="6D6E71"/>
            </a:solidFill>
            <a:latin typeface="Proxima Nova"/>
            <a:cs typeface="Proxima Nova"/>
          </a:defRPr>
        </a:defPPr>
      </a:lstStyle>
    </a:txDef>
  </a:objectDefaults>
  <a:extraClrSchemeLst/>
</a:theme>
</file>

<file path=ppt/slides/_rels/slide1.xml.rels>&#65279;<?xml version="1.0" encoding="utf-8"?><Relationships xmlns="http://schemas.openxmlformats.org/package/2006/relationships"><Relationship Type="http://schemas.openxmlformats.org/officeDocument/2006/relationships/slideLayout" Target="/ppt/slideLayouts/slideLayout1.xml" Id="Rfcfd41aa7ffb446c" /><Relationship Type="http://schemas.openxmlformats.org/officeDocument/2006/relationships/notesSlide" Target="/ppt/notesSlides/notesSlide1.xml" Id="R6f1f09c92cda452b" /><Relationship Type="http://schemas.openxmlformats.org/officeDocument/2006/relationships/image" Target="/ppt/media/image.bin" Id="rId9" /></Relationships>
</file>

<file path=ppt/slides/_rels/slide3.xml.rels>&#65279;<?xml version="1.0" encoding="utf-8"?><Relationships xmlns="http://schemas.openxmlformats.org/package/2006/relationships"><Relationship Type="http://schemas.openxmlformats.org/officeDocument/2006/relationships/slideLayout" Target="/ppt/slideLayouts/slideLayout2.xml" Id="Rb7566988e71f4dde" /><Relationship Type="http://schemas.openxmlformats.org/officeDocument/2006/relationships/notesSlide" Target="/ppt/notesSlides/notesSlide2.xml" Id="Rf01c0d2c6dd940da" /></Relationships>
</file>

<file path=ppt/slides/_rels/slide4.xml.rels>&#65279;<?xml version="1.0" encoding="utf-8"?><Relationships xmlns="http://schemas.openxmlformats.org/package/2006/relationships"><Relationship Type="http://schemas.openxmlformats.org/officeDocument/2006/relationships/slideLayout" Target="/ppt/slideLayouts/slideLayout2.xml" Id="Re4c83409d8b74469" /><Relationship Type="http://schemas.openxmlformats.org/officeDocument/2006/relationships/notesSlide" Target="/ppt/notesSlides/notesSlide3.xml" Id="Reb6d927c54504cfb" /><Relationship Type="http://schemas.openxmlformats.org/officeDocument/2006/relationships/image" Target="/ppt/media/image.bin" Id="rId7" /><Relationship Type="http://schemas.openxmlformats.org/officeDocument/2006/relationships/hyperlink" Target="https://advisors.voya.com/document/fund-fact-sheet/voya-securitized-credit-fund-fact-sheet.pdf" TargetMode="External" Id="Rbca09624f41845dc" /></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Picture 12" descr="A logo on a black background&#10;&#10;Description automatically generated">
            <a:extLst>
              <a:ext uri="{FF2B5EF4-FFF2-40B4-BE49-F238E27FC236}">
                <a16:creationId xmlns:a16="http://schemas.microsoft.com/office/drawing/2014/main" id="{BA0BF5B5-5616-79FD-184E-2AAFA40647C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19" name="object 19"/>
          <p:cNvSpPr txBox="1"/>
          <p:nvPr>
            <p:custDataLst/>
          </p:nvPr>
        </p:nvSpPr>
        <p:spPr>
          <a:xfrm>
            <a:off x="444500" y="382796"/>
            <a:ext cx="6870700" cy="468718"/>
          </a:xfrm>
          <a:prstGeom prst="rect">
            <a:avLst/>
          </a:prstGeom>
        </p:spPr>
        <p:txBody>
          <a:bodyPr vert="horz" wrap="square" lIns="0" tIns="47625" rIns="0" bIns="0" rtlCol="0">
            <a:spAutoFit/>
          </a:bodyPr>
          <a:lstStyle/>
          <a:p>
            <a:pPr marL="20320">
              <a:lnSpc>
                <a:spcPct val="100000"/>
              </a:lnSpc>
              <a:spcBef>
                <a:spcPts val="375"/>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a:p>
            <a:pPr marL="12700">
              <a:lnSpc>
                <a:spcPct val="100000"/>
              </a:lnSpc>
              <a:spcBef>
                <a:spcPts val="385"/>
              </a:spcBef>
            </a:pPr>
            <a:r>
              <a:rPr lang="en-US" sz="1400">
                <a:solidFill>
                  <a:srgbClr val="6D6E71"/>
                </a:solidFill>
                <a:latin typeface="Publico Headline Roman" panose="02040502060504060203" pitchFamily="18" charset="0"/>
                <a:cs typeface="Palatino Linotype"/>
              </a:rPr>
              <a:t>Voya Securitized Credit Fund  </a:t>
            </a:r>
            <a:endParaRPr sz="1400" dirty="0">
              <a:latin typeface="Palatino Linotype"/>
              <a:cs typeface="Palatino Linotype"/>
            </a:endParaRPr>
          </a:p>
        </p:txBody>
      </p:sp>
      <p:sp>
        <p:nvSpPr>
          <p:cNvPr id="20" name="object 20"/>
          <p:cNvSpPr txBox="1">
            <a:spLocks noGrp="1"/>
          </p:cNvSpPr>
          <p:nvPr>
            <p:ph type="title"/>
            <p:custDataLst/>
          </p:nvPr>
        </p:nvSpPr>
        <p:spPr>
          <a:xfrm>
            <a:off x="444500" y="851514"/>
            <a:ext cx="6883400" cy="920146"/>
          </a:xfrm>
          <a:prstGeom prst="rect">
            <a:avLst/>
          </a:prstGeom>
        </p:spPr>
        <p:txBody>
          <a:bodyPr vert="horz" wrap="square" lIns="0" tIns="12700" rIns="0" bIns="0" rtlCol="0" anchor="b" anchorCtr="0">
            <a:noAutofit/>
          </a:bodyPr>
          <a:lstStyle/>
          <a:p>
            <a:pPr marL="12700" marR="5080">
              <a:lnSpc>
                <a:spcPct val="106100"/>
              </a:lnSpc>
              <a:spcBef>
                <a:spcPts val="100"/>
              </a:spcBef>
            </a:pPr>
            <a:r>
              <a:rPr lang="en-US" sz="2800">
                <a:solidFill>
                  <a:srgbClr val="6D6E71"/>
                </a:solidFill>
                <a:latin typeface="Publico Headline Roman" panose="02040502060504060203" pitchFamily="18" charset="0"/>
              </a:rPr>
              <a:t>Tap into Voya’s Flexible </a:t>
            </a:r>
            <a:r>
              <a:rPr lang="en-US" sz="2800">
                <a:latin typeface="Publico Headline Roman" panose="02040502060504060203" pitchFamily="18" charset="0"/>
              </a:rPr>
              <a:t>“Through-the-Cycle” Approach</a:t>
            </a:r>
            <a:endParaRPr sz="2800" spc="-10" dirty="0"/>
          </a:p>
        </p:txBody>
      </p:sp>
      <p:sp>
        <p:nvSpPr>
          <p:cNvPr id="24" name="object 24"/>
          <p:cNvSpPr/>
          <p:nvPr/>
        </p:nvSpPr>
        <p:spPr>
          <a:xfrm>
            <a:off x="503238" y="1772348"/>
            <a:ext cx="6813761" cy="69175"/>
          </a:xfrm>
          <a:custGeom>
            <a:avLst/>
            <a:gdLst/>
            <a:ahLst/>
            <a:cxnLst/>
            <a:rect l="l" t="t" r="r" b="b"/>
            <a:pathLst>
              <a:path w="6858000">
                <a:moveTo>
                  <a:pt x="0" y="0"/>
                </a:moveTo>
                <a:lnTo>
                  <a:pt x="6858000" y="0"/>
                </a:lnTo>
              </a:path>
            </a:pathLst>
          </a:custGeom>
          <a:ln w="6350">
            <a:solidFill>
              <a:srgbClr val="F4B48F"/>
            </a:solidFill>
          </a:ln>
        </p:spPr>
        <p:txBody>
          <a:bodyPr wrap="square" lIns="0" tIns="0" rIns="0" bIns="0" rtlCol="0"/>
          <a:lstStyle/>
          <a:p>
            <a:endParaRPr/>
          </a:p>
        </p:txBody>
      </p:sp>
      <p:graphicFrame>
        <p:nvGraphicFramePr>
          <p:cNvPr id="15" name="Table 14">
            <a:extLst>
              <a:ext uri="{FF2B5EF4-FFF2-40B4-BE49-F238E27FC236}">
                <a16:creationId xmlns:a16="http://schemas.microsoft.com/office/drawing/2014/main" id="{E9068D35-5638-5E2A-C2ED-234AAC587E7B}"/>
              </a:ext>
            </a:extLst>
          </p:cNvPr>
          <p:cNvGraphicFramePr>
            <a:graphicFrameLocks noGrp="1"/>
          </p:cNvGraphicFramePr>
          <p:nvPr>
            <p:custDataLst/>
            <p:extLst>
              <p:ext uri="{D42A27DB-BD31-4B8C-83A1-F6EECF244321}">
                <p14:modId xmlns:p14="http://schemas.microsoft.com/office/powerpoint/2010/main" val="4225529431"/>
              </p:ext>
            </p:extLst>
          </p:nvPr>
        </p:nvGraphicFramePr>
        <p:xfrm>
          <a:off x="2057400" y="2000948"/>
          <a:ext cx="5257800" cy="241865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935281652"/>
                    </a:ext>
                  </a:extLst>
                </a:gridCol>
              </a:tblGrid>
              <a:tr h="0">
                <a:tc>
                  <a:txBody>
                    <a:bodyPr/>
                    <a:lstStyle/>
                    <a:p>
                      <a:r>
                        <a:rPr lang="en-US" sz="1100" b="0" dirty="0">
                          <a:solidFill>
                            <a:srgbClr val="E9691F"/>
                          </a:solidFill>
                          <a:latin typeface="Publico Headline Roman" panose="02040502060504060203" pitchFamily="18" charset="0"/>
                        </a:rPr>
                        <a:t>Strategy overview</a:t>
                      </a:r>
                    </a:p>
                  </a:txBody>
                  <a:tcPr marL="0" marR="0" marT="0" marB="64008" anchor="b">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327630779"/>
                  </a:ext>
                </a:extLst>
              </a:tr>
              <a:tr h="0">
                <a:tc>
                  <a:txBody>
                    <a:bodyPr/>
                    <a:lstStyle/>
                    <a:p>
                      <a:pPr>
                        <a:lnSpc>
                          <a:spcPct val="110000"/>
                        </a:lnSpc>
                        <a:spcAft>
                          <a:spcPts val="300"/>
                        </a:spcAft>
                      </a:pPr>
                      <a:r>
                        <a:rPr lang="en-US" sz="1000">
                          <a:solidFill>
                            <a:srgbClr val="6D6E71"/>
                          </a:solidFill>
                          <a:latin typeface="Proxima Nova" panose="02000506030000020004" pitchFamily="50" charset="0"/>
                        </a:rPr>
                        <a:t>Invests in fixed income sectors collateralized by distinct asset types: commercial real estate (CMBS), residential housing (RMBS), nonmortgage assets (ABS) and collateralized loan obligations (CLOs).</a:t>
                      </a:r>
                      <a:endParaRPr lang="en-US" sz="1000" dirty="0">
                        <a:solidFill>
                          <a:srgbClr val="6D6E71"/>
                        </a:solidFill>
                        <a:latin typeface="+mj-lt"/>
                      </a:endParaRP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3497596613"/>
                  </a:ext>
                </a:extLst>
              </a:tr>
              <a:tr h="0">
                <a:tc>
                  <a:txBody>
                    <a:bodyPr/>
                    <a:lstStyle/>
                    <a:p>
                      <a:r>
                        <a:rPr lang="en-US" sz="1100" dirty="0">
                          <a:solidFill>
                            <a:srgbClr val="E9691F"/>
                          </a:solidFill>
                          <a:latin typeface="Publico Headline Roman" panose="02040502060504060203" pitchFamily="18" charset="0"/>
                        </a:rPr>
                        <a:t>Key takeaways</a:t>
                      </a:r>
                    </a:p>
                  </a:txBody>
                  <a:tcPr marL="182880" marR="0" marT="91440" marB="64008" anchor="b">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94787705"/>
                  </a:ext>
                </a:extLst>
              </a:tr>
              <a:tr h="0">
                <a:tc>
                  <a:txBody>
                    <a:bodyPr/>
                    <a:lstStyle/>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The first quarter of 2025 was marked by volatility in fixed income markets, primarily driven by tariff policies and associated economic uncertainty. Despite robust job gains and a low unemployment rate, fixed income spreads widened, leading to broadly negative excess returns.</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For the quarter, the Fund modestly underperformed its benchmark, the Bloomberg US Securitized Index (the Index) on a net asset value (NAV) basis. Both sector allocation and security selection decisions contributed while duration positioning detracted. </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While spreads have widened and most securitized credit sectors are only indirectly exposed to tariffs, the macro-outlook has clearly weakened. As a result, the overall risk profile of the portfolio has changed only marginally.</a:t>
                      </a:r>
                    </a:p>
                  </a:txBody>
                  <a:tcPr marL="182880" marR="0" marT="64008" marB="182880">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9666532"/>
                  </a:ext>
                </a:extLst>
              </a:tr>
              <a:tr h="0">
                <a:tc>
                  <a:txBody>
                    <a:bodyPr/>
                    <a:lstStyle/>
                    <a:p>
                      <a:r>
                        <a:rPr lang="en-US" sz="1100" dirty="0">
                          <a:solidFill>
                            <a:srgbClr val="E9691F"/>
                          </a:solidFill>
                          <a:latin typeface="Publico Headline Roman" panose="02040502060504060203" pitchFamily="18" charset="0"/>
                        </a:rPr>
                        <a:t>Portfolio review</a:t>
                      </a:r>
                    </a:p>
                  </a:txBody>
                  <a:tcPr marL="0" marR="0" marT="182880" marB="64008" anchor="b">
                    <a:lnT w="3175" cap="flat" cmpd="sng" algn="ctr">
                      <a:no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420593089"/>
                  </a:ext>
                </a:extLst>
              </a:tr>
              <a:tr h="0">
                <a:tc>
                  <a:txBody>
                    <a:bodyPr/>
                    <a:lstStyle/>
                    <a:p>
                      <a:pPr>
                        <a:lnSpc>
                          <a:spcPct val="110000"/>
                        </a:lnSpc>
                        <a:spcAft>
                          <a:spcPts val="900"/>
                        </a:spcAft>
                      </a:pPr>
                      <a:r xmlns:a="http://schemas.openxmlformats.org/drawingml/2006/main">
                        <a:rPr lang="en-US" sz="1000" b="1" dirty="0">
                          <a:solidFill>
                            <a:srgbClr val="6D6E71"/>
                          </a:solidFill>
                          <a:latin typeface="Proxima Nova" panose="02000506030000020004" pitchFamily="50" charset="0"/>
                        </a:rPr>
                        <a:t>The first quarter of 2025 was marked by volatility the fixed income markets, </a:t>
                      </a:r>
                      <a:r xmlns:a="http://schemas.openxmlformats.org/drawingml/2006/main">
                        <a:rPr lang="en-US" sz="1000" dirty="0">
                          <a:solidFill>
                            <a:srgbClr val="6D6E71"/>
                          </a:solidFill>
                          <a:latin typeface="Proxima Nova" panose="02000506030000020004" pitchFamily="50" charset="0"/>
                        </a:rPr>
                        <a:t>primarily driven by tariff policies and associated economic uncertainty. Despite robust job gains and a low unemployment rate, fixed income spreads widened, leading to broadly negative excess returns.</a:t>
                      </a:r>
                    </a:p>
                    <a:p>
                      <a:pPr>
                        <a:lnSpc>
                          <a:spcPct val="110000"/>
                        </a:lnSpc>
                        <a:spcAft>
                          <a:spcPts val="900"/>
                        </a:spcAft>
                      </a:pPr>
                      <a:r xmlns:a="http://schemas.openxmlformats.org/drawingml/2006/main">
                        <a:rPr lang="en-US" sz="1000" b="1" dirty="0">
                          <a:solidFill>
                            <a:srgbClr val="6D6E71"/>
                          </a:solidFill>
                          <a:latin typeface="Proxima Nova" panose="02000506030000020004" pitchFamily="50" charset="0"/>
                        </a:rPr>
                        <a:t>The labor market remained strong, with job gains averaging around 200,000 per month and an unemployment rate only slightly above 4%. </a:t>
                      </a:r>
                      <a:r xmlns:a="http://schemas.openxmlformats.org/drawingml/2006/main">
                        <a:rPr lang="en-US" sz="1000" dirty="0">
                          <a:solidFill>
                            <a:srgbClr val="6D6E71"/>
                          </a:solidFill>
                          <a:latin typeface="Proxima Nova" panose="02000506030000020004" pitchFamily="50" charset="0"/>
                        </a:rPr>
                        <a:t>However, tariff policies were the primary driver of market moves. President Trump announced tariffs on Mexico, Canada and China at his inauguration, with tariffs on China going into effect on February 1st. Tariffs on Mexico and Canada were delayed until March 4th, and additional tariffs on China were imposed on the same day. The uncertainty surrounding these tariffs, along with the potential for an escalating trade war, negatively impacted risk assets, with credit spreads finishing the quarter wider, despite solid labor market dynamics. Similarly, rates fell during the quarter in response to lower growth expectations, which helped deliver positive total returns for most sectors.</a:t>
                      </a: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51285494"/>
                  </a:ext>
                </a:extLst>
              </a:tr>
              <a:tr h="0">
                <a:tc>
                  <a:txBody>
                    <a:bodyPr/>
                    <a:lstStyle/>
                    <a:p>
                      <a:pPr>
                        <a:lnSpc>
                          <a:spcPct val="102000"/>
                        </a:lnSpc>
                        <a:spcBef>
                          <a:spcPts val="80"/>
                        </a:spcBef>
                      </a:pPr>
                      <a:r xmlns:a="http://schemas.openxmlformats.org/drawingml/2006/main">
                        <a:rPr lang="en-US" sz="900">
                          <a:solidFill>
                            <a:srgbClr val="6D6E71"/>
                          </a:solidFill>
                          <a:latin typeface="Proxima Nova Semibold" panose="02000506030000020004" pitchFamily="50" charset="0"/>
                        </a:rPr>
                        <a:t>An investor should consider the investment objectives, risks, charges and expenses of the Fund(s) carefully before investing. For a free copy of the Fund’s prospectus or summary prospectus, which contains this and other information, visit us at www.voyainvestments.com or call (800) 992-0180. Please read all materials carefully before investing.</a:t>
                      </a:r>
                      <a:endParaRPr lang="en-US" sz="900" dirty="0">
                        <a:solidFill>
                          <a:srgbClr val="6D6E71"/>
                        </a:solidFill>
                        <a:latin typeface="Proxima Nova Semibold" panose="02000506030000020004" pitchFamily="50" charset="0"/>
                      </a:endParaRPr>
                    </a:p>
                  </a:txBody>
                  <a:tcPr marL="0" marR="0" marT="36576" marB="64008">
                    <a:lnT w="3175"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31295366"/>
                  </a:ext>
                </a:extLst>
              </a:tr>
            </a:tbl>
          </a:graphicData>
        </a:graphic>
      </p:graphicFrame>
    </p:spTree>
    <p:custData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Securitized Credit Fund </a:t>
            </a:r>
            <a:endParaRPr sz="1000" dirty="0">
              <a:latin typeface="Proxima Nova"/>
              <a:cs typeface="Proxima Nova"/>
            </a:endParaRPr>
          </a:p>
        </p:txBody>
      </p:sp>
      <p:sp>
        <p:nvSpPr>
          <p:cNvPr id="9" name="object 9"/>
          <p:cNvSpPr txBox="1"/>
          <p:nvPr>
            <p:custDataLst/>
          </p:nvPr>
        </p:nvSpPr>
        <p:spPr>
          <a:xfrm>
            <a:off x="452344" y="418083"/>
            <a:ext cx="2976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p:txBody>
      </p:sp>
      <p:sp>
        <p:nvSpPr>
          <p:cNvPr id="3" name="object 17">
            <a:extLst>
              <a:ext uri="{FF2B5EF4-FFF2-40B4-BE49-F238E27FC236}">
                <a16:creationId xmlns:a16="http://schemas.microsoft.com/office/drawing/2014/main" id="{03453CAD-E15C-32A8-77E9-879790393BBE}"/>
              </a:ext>
            </a:extLst>
          </p:cNvPr>
          <p:cNvSpPr txBox="1"/>
          <p:nvPr>
            <p:custDataLst/>
          </p:nvPr>
        </p:nvSpPr>
        <p:spPr>
          <a:xfrm>
            <a:off x="457200" y="1066800"/>
            <a:ext cx="6858000" cy="8229600"/>
          </a:xfrm>
          <a:prstGeom prst="rect">
            <a:avLst/>
          </a:prstGeom>
          <a:ln>
            <a:noFill/>
          </a:ln>
        </p:spPr>
        <p:txBody>
          <a:bodyPr vert="horz" wrap="square" lIns="0" tIns="0" rIns="0" bIns="0" numCol="2" spcCol="274320" rtlCol="0">
            <a:noAutofit/>
          </a:bodyPr>
          <a:lstStyle/>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The U.S. Federal Reserve maintained a cautious stance in the first quarter of 2025, </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resisting further interest rate cuts after having cut rates by 100 basis points in 2024. The Fed cited stronger than expected economic data, including robust job gains and a low unemployment rate, as reasons for not cutting rates further. However, in response to tariffs, the updated Summary of Economic Projections (SEP) released following the March meeting showed the median projection for growth moving lower. Meanwhile, the median projection for inflation moved higher, however there was no change to rate expectations, with the median projection still indicating one to two cuts through year end, and another two cuts in 2026.</a:t>
            </a:r>
          </a:p>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In markets, credit spreads began to widen in mid-February when tariff threats intensified.</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 Commercial mortgage-backed securities (CMBS) was flat to treasuries at the benchmark level, but higher carry allowed non-agency to outperform agency, and below investment grade outperformed investment grade. Similarly, benchmark asset-backed securities (ABS) delivered a rare negative excess return quarter, as elevated new issue volume in 2024 weighed on investor demand, however a few off-benchmark subsectors were able to deliver positive excess returns. Collateralized loan obligation (CLO) spreads widened across the stack, but higher rated trances were still able to deliver modest outperformance versus cash. Non-agency residential mortgage-backed securities (RMBS) was a notable exception, with the sector outperforming, led by Prime Jumbo. Away from credit, agency mortgage-backed securities (MBS) experienced a roller-coaster ride, but ultimately outperformed all other benchmark sectors.</a:t>
            </a:r>
          </a:p>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For the quarter, The Voya Securitized Credit Fund underperformed its benchmark, the Index on a NAV basis. </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With a relatively shorter profile, duration was the largest detractor from relative performance. From a sector allocation standpoint, the lack of exposure to Agency MBS detracted, but this was more than offset by our allocation to non-agency RMBS and credit risk transfer (CRT). Meanwhile, strong security selection results were realized in CMBS, primarily driven by agency re-securitization of real estate mortgage investment conduit (Re-REMICs). Finally, both ABS and CLOs detracted.</a:t>
            </a:r>
          </a:p>
          <a:p>
            <a:pPr marL="12700">
              <a:lnSpc>
                <a:spcPct val="110000"/>
              </a:lnSpc>
              <a:spcAft>
                <a:spcPts val="900"/>
              </a:spcAft>
            </a:pPr>
            <a:r>
              <a:rPr lang="en-US" sz="1100" dirty="0">
                <a:solidFill>
                  <a:srgbClr val="E9691F"/>
                </a:solidFill>
                <a:latin typeface="Publico Headline Roman" panose="02040502060504060203" pitchFamily="18" charset="0"/>
                <a:cs typeface="Palatino Linotype"/>
              </a:rPr>
              <a:t>Current strategy and outlook</a:t>
            </a:r>
            <a:endParaRPr lang="en-US" sz="1100" dirty="0">
              <a:latin typeface="Publico Headline Roman" panose="02040502060504060203" pitchFamily="18" charset="0"/>
              <a:cs typeface="Palatino Linotype"/>
            </a:endParaRPr>
          </a:p>
          <a:p>
            <a:pPr>
              <a:lnSpc>
                <a:spcPct val="100000"/>
              </a:lnSpc>
            </a:pPr>
            <a:r>
              <a:rPr lang="en-US" sz="700" dirty="0">
                <a:solidFill>
                  <a:schemeClr val="bg1">
                    <a:lumMod val="65000"/>
                  </a:schemeClr>
                </a:solidFill>
                <a:latin typeface="Century Gothic" panose="020B0502020202020204" pitchFamily="34" charset="0"/>
                <a:cs typeface="Proxima Nova"/>
              </a:rPr>
              <a:t>¯¯¯¯¯¯¯¯¯¯¯¯¯¯¯¯¯¯¯¯¯¯¯¯¯¯¯¯¯¯¯¯¯¯¯¯¯¯¯¯¯¯¯¯¯¯¯¯¯¯¯¯¯¯¯¯¯¯¯¯¯¯¯¯¯¯¯¯¯¯¯¯¯¯</a:t>
            </a:r>
            <a:endParaRPr lang="en-US" sz="900" dirty="0">
              <a:solidFill>
                <a:schemeClr val="bg1">
                  <a:lumMod val="65000"/>
                </a:schemeClr>
              </a:solidFill>
              <a:latin typeface="Proxima Nova"/>
              <a:cs typeface="Proxima Nova"/>
            </a:endParaRPr>
          </a:p>
          <a:p>
            <a:pPr>
              <a:lnSpc>
                <a:spcPct val="110000"/>
              </a:lnSpc>
              <a:spcAft>
                <a:spcPts val="900"/>
              </a:spcAft>
            </a:pPr>
            <a:r xmlns:a="http://schemas.openxmlformats.org/drawingml/2006/main">
              <a:rPr lang="en-US" sz="1000" b="1" dirty="0">
                <a:solidFill>
                  <a:srgbClr val="6D6E71"/>
                </a:solidFill>
                <a:latin typeface="Proxima Nova"/>
                <a:cs typeface="Proxima Nova"/>
              </a:rPr>
              <a:t>Looking ahead, fundamental factors remain supportive. </a:t>
            </a:r>
            <a:r xmlns:a="http://schemas.openxmlformats.org/drawingml/2006/main">
              <a:rPr lang="en-US" sz="1000" dirty="0">
                <a:solidFill>
                  <a:srgbClr val="6D6E71"/>
                </a:solidFill>
                <a:latin typeface="Proxima Nova"/>
                <a:cs typeface="Proxima Nova"/>
              </a:rPr>
              <a:t>Growth has been roughly 2–3% for the last 3 years, most recently delivering 2.50% in 4Q24. The labor market is healthy with only 4.10% UE. And on the consumer side, balance sheets remain healthy.</a:t>
            </a:r>
          </a:p>
          <a:p>
            <a:pPr>
              <a:lnSpc>
                <a:spcPct val="110000"/>
              </a:lnSpc>
              <a:spcAft>
                <a:spcPts val="900"/>
              </a:spcAft>
            </a:pPr>
            <a:r xmlns:a="http://schemas.openxmlformats.org/drawingml/2006/main">
              <a:rPr lang="en-US" sz="1000" b="1" dirty="0">
                <a:solidFill>
                  <a:srgbClr val="6D6E71"/>
                </a:solidFill>
                <a:latin typeface="Proxima Nova"/>
                <a:cs typeface="Proxima Nova"/>
              </a:rPr>
              <a:t>That said, survey data has indicated tariffs have negatively impacted both business and consumer sentiment. </a:t>
            </a:r>
            <a:r xmlns:a="http://schemas.openxmlformats.org/drawingml/2006/main">
              <a:rPr lang="en-US" sz="1000" dirty="0">
                <a:solidFill>
                  <a:srgbClr val="6D6E71"/>
                </a:solidFill>
                <a:latin typeface="Proxima Nova"/>
                <a:cs typeface="Proxima Nova"/>
              </a:rPr>
              <a:t>We have already seen consumers pull back (negative growth numbers in both personal consumption expenditures (PCE) and Retail sales numbers for January) and we will likely see a similar reaction on the business investment side. Even if tariffs are watered down, the associated uncertainty will remain a headwind.</a:t>
            </a:r>
          </a:p>
          <a:p>
            <a:pPr>
              <a:lnSpc>
                <a:spcPct val="110000"/>
              </a:lnSpc>
              <a:spcAft>
                <a:spcPts val="900"/>
              </a:spcAft>
            </a:pPr>
            <a:r xmlns:a="http://schemas.openxmlformats.org/drawingml/2006/main">
              <a:rPr lang="en-US" sz="1000" b="1" dirty="0">
                <a:solidFill>
                  <a:srgbClr val="6D6E71"/>
                </a:solidFill>
                <a:latin typeface="Proxima Nova"/>
                <a:cs typeface="Proxima Nova"/>
              </a:rPr>
              <a:t>That said, while a recession is not our base case, </a:t>
            </a:r>
            <a:r xmlns:a="http://schemas.openxmlformats.org/drawingml/2006/main">
              <a:rPr lang="en-US" sz="1000" dirty="0">
                <a:solidFill>
                  <a:srgbClr val="6D6E71"/>
                </a:solidFill>
                <a:latin typeface="Proxima Nova"/>
                <a:cs typeface="Proxima Nova"/>
              </a:rPr>
              <a:t>the probability has clearly increased. While there will likely be an impact on personal consumption and investment, household and corporate balance sheets still remain healthy. In addition, the downside to growth should be limited as the Fed has the room to cut rates, especially if employment numbers weaken. However, much depends on how much, and for how long, the announced tariffs remain in place.</a:t>
            </a:r>
          </a:p>
          <a:p>
            <a:pPr>
              <a:lnSpc>
                <a:spcPct val="110000"/>
              </a:lnSpc>
              <a:spcAft>
                <a:spcPts val="900"/>
              </a:spcAft>
            </a:pPr>
            <a:r xmlns:a="http://schemas.openxmlformats.org/drawingml/2006/main">
              <a:rPr lang="en-US" sz="1000" b="1" dirty="0">
                <a:solidFill>
                  <a:srgbClr val="6D6E71"/>
                </a:solidFill>
                <a:latin typeface="Proxima Nova"/>
                <a:cs typeface="Proxima Nova"/>
              </a:rPr>
              <a:t>Over the past several quarters, we have been constructive on fundamental factors but have recently become more cautious on valuations. </a:t>
            </a:r>
            <a:r xmlns:a="http://schemas.openxmlformats.org/drawingml/2006/main">
              <a:rPr lang="en-US" sz="1000" dirty="0">
                <a:solidFill>
                  <a:srgbClr val="6D6E71"/>
                </a:solidFill>
                <a:latin typeface="Proxima Nova"/>
                <a:cs typeface="Proxima Nova"/>
              </a:rPr>
              <a:t>As a result, we came into the quarter positioned with a high-quality bias. While spreads have widened and most securitized credit sectors are only indirectly exposed to tariffs, the macro-outlook has clearly weakened. As a result, the overall risk profile of the portfolio has changed only marginally, while quarter over quarter portfolio changes are more reflective of relative</a:t>
            </a:r>
          </a:p>
          <a:p>
            <a:pPr>
              <a:lnSpc>
                <a:spcPct val="110000"/>
              </a:lnSpc>
              <a:spcAft>
                <a:spcPts val="900"/>
              </a:spcAft>
            </a:pPr>
            <a:r xmlns:a="http://schemas.openxmlformats.org/drawingml/2006/main">
              <a:rPr lang="en-US" sz="1000" dirty="0">
                <a:solidFill>
                  <a:srgbClr val="6D6E71"/>
                </a:solidFill>
                <a:latin typeface="Proxima Nova"/>
                <a:cs typeface="Proxima Nova"/>
              </a:rPr>
              <a:t>value opportunities. For example, we reduced our exposure to Agency Re-REMICs given the strong rally in spreads prior to the tariff induced volatility. Looking forward, as volatility persists, we are well positioned to add risk where appropriate.</a:t>
            </a:r>
          </a:p>
        </p:txBody>
      </p:sp>
    </p:spTree>
    <p:custDataLst/>
    <p:extLst>
      <p:ext uri="{BB962C8B-B14F-4D97-AF65-F5344CB8AC3E}">
        <p14:creationId xmlns:p14="http://schemas.microsoft.com/office/powerpoint/2010/main" val="3966422849"/>
      </p:ext>
    </p:extLst>
  </p:cSld>
  <p:clrMapOvr>
    <a:masterClrMapping/>
  </p:clrMapOvr>
</p:sld>
</file>

<file path=ppt/slides/slide4.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logo on a black background&#10;&#10;Description automatically generated">
            <a:extLst>
              <a:ext uri="{FF2B5EF4-FFF2-40B4-BE49-F238E27FC236}">
                <a16:creationId xmlns:a16="http://schemas.microsoft.com/office/drawing/2014/main" id="{584E4FB9-F41E-327C-29F9-AD9D001A47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4" name="object 4"/>
          <p:cNvSpPr txBox="1"/>
          <p:nvPr>
            <p:custDataLst/>
          </p:nvPr>
        </p:nvSpPr>
        <p:spPr>
          <a:xfrm>
            <a:off x="452344" y="418083"/>
            <a:ext cx="2595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a:t>
            </a:r>
            <a:endParaRPr sz="1000" dirty="0">
              <a:latin typeface="Proxima Nova"/>
              <a:cs typeface="Proxima Nova"/>
            </a:endParaRPr>
          </a:p>
        </p:txBody>
      </p:sp>
      <p:sp>
        <p:nvSpPr>
          <p:cNvPr id="14" name="object 14"/>
          <p:cNvSpPr txBox="1"/>
          <p:nvPr>
            <p:custDataLst/>
          </p:nvPr>
        </p:nvSpPr>
        <p:spPr>
          <a:xfrm>
            <a:off x="444501" y="7807900"/>
            <a:ext cx="6870699" cy="1397819"/>
          </a:xfrm>
          <a:prstGeom prst="rect">
            <a:avLst/>
          </a:prstGeom>
          <a:ln w="3175">
            <a:noFill/>
          </a:ln>
        </p:spPr>
        <p:txBody>
          <a:bodyPr vert="horz" wrap="square" lIns="0" tIns="12700" rIns="0" bIns="0" rtlCol="0" anchor="b">
            <a:spAutoFit/>
          </a:bodyPr>
          <a:lstStyle/>
          <a:p>
            <a:pPr marL="12700" marR="78105" algn="l">
              <a:lnSpc>
                <a:spcPct val="100000"/>
              </a:lnSpc>
              <a:spcAft>
                <a:spcPts val="550"/>
              </a:spcAft>
            </a:pPr>
            <a:r>
              <a:rPr lang="en-US" sz="750" dirty="0">
                <a:solidFill>
                  <a:srgbClr val="6D6E71"/>
                </a:solidFill>
                <a:latin typeface="Proxima Nova Cond Light" panose="02000506030000020004" pitchFamily="50" charset="0"/>
                <a:cs typeface="Calibri"/>
              </a:rPr>
              <a:t>__________________________________________________________________________________________________________________________________________________________________________</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a:t>
            </a:r>
            <a:r xmlns:a="http://schemas.openxmlformats.org/drawingml/2006/main">
              <a:rPr lang="en-US" sz="750" b="1">
                <a:solidFill>
                  <a:srgbClr val="221E1F"/>
                </a:solidFill>
                <a:latin typeface="Proxima Nova Cond Light" panose="02000506030000020004" pitchFamily="50" charset="0"/>
                <a:cs typeface="Calibri"/>
              </a:rPr>
              <a:t>Bloomberg U.S. Securitized Index</a:t>
            </a:r>
            <a:r xmlns:a="http://schemas.openxmlformats.org/drawingml/2006/main">
              <a:rPr lang="en-US" sz="750">
                <a:solidFill>
                  <a:srgbClr val="221E1F"/>
                </a:solidFill>
                <a:latin typeface="Proxima Nova Cond Light" panose="02000506030000020004" pitchFamily="50" charset="0"/>
                <a:cs typeface="Calibri"/>
              </a:rPr>
              <a:t> includes the MBS, ABS, and CMBS sectors of the Bloomberg Aggregate universe. Securities prices used to value the benchmark index for the purposes of calculating total return may or may not differ significantly from those used to value securities held within composite portfolios.</a:t>
            </a:r>
            <a:r xmlns:a="http://schemas.openxmlformats.org/drawingml/2006/main">
              <a:rPr lang="en-US" sz="750">
                <a:solidFill>
                  <a:srgbClr val="221E1F"/>
                </a:solidFill>
                <a:latin typeface="Proxima Nova Cond Light" panose="02000506030000020004" pitchFamily="50" charset="0"/>
                <a:cs typeface="Calibri"/>
              </a:rPr>
              <a:t>Index returns do not reflect fees, brokerage commissions, taxes or other expenses of investing. </a:t>
            </a:r>
            <a:r xmlns:a="http://schemas.openxmlformats.org/drawingml/2006/main">
              <a:rPr lang="en-US" sz="750" b="1">
                <a:solidFill>
                  <a:srgbClr val="221E1F"/>
                </a:solidFill>
                <a:latin typeface="Proxima Nova Cond Light" panose="02000506030000020004" pitchFamily="50" charset="0"/>
                <a:cs typeface="Calibri"/>
              </a:rPr>
              <a:t>Investors cannot invest directly in an index. </a:t>
            </a:r>
            <a:r xmlns:a="http://schemas.openxmlformats.org/drawingml/2006/main">
              <a:rPr lang="en-US" sz="750">
                <a:solidFill>
                  <a:srgbClr val="221E1F"/>
                </a:solidFill>
                <a:latin typeface="Proxima Nova Cond Light" panose="02000506030000020004" pitchFamily="50" charset="0"/>
                <a:cs typeface="Calibri"/>
              </a:rPr>
              <a:t> </a:t>
            </a: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xmlns:a="http://schemas.openxmlformats.org/drawingml/2006/main">
              <a:rPr lang="en-US" sz="750" b="1">
                <a:solidFill>
                  <a:srgbClr val="221E1F"/>
                </a:solidFill>
                <a:latin typeface="Proxima Nova Cond Light" panose="02000506030000020004" pitchFamily="50" charset="0"/>
                <a:cs typeface="Calibri"/>
              </a:rPr>
              <a:t>All investing involves risks of fluctuating prices and the uncertainties of rates of return and yield inherent in investing. You could lose money on your investment and any of the following risks, among others, could affect investment performance. The following principal risks are presented in alphabetical order which does not imply order of importance or likelihood: </a:t>
            </a:r>
            <a:r xmlns:a="http://schemas.openxmlformats.org/drawingml/2006/main">
              <a:rPr lang="en-US" sz="750">
                <a:solidFill>
                  <a:srgbClr val="221E1F"/>
                </a:solidFill>
                <a:latin typeface="Proxima Nova Cond Light" panose="02000506030000020004" pitchFamily="50" charset="0"/>
                <a:cs typeface="Calibri"/>
              </a:rPr>
              <a:t>Credit; Credit Default Swaps; Currency; Derivative Instruments; Environmental, Social, and Governance (Fixed Income); Foreign (Non-U.S.) Investments/ Developing and Emerging Markets; High-Yield Securities; Interest in Loans; Interest Rate; Liquidity; Market Disruption and Geopolitical; Mortgage- and/or Asset-Backed Securities; Other Investment Companies; Prepayment and Extension; Securities Lending; Sovereign Debt; U.S. Government Securities and Obligations; When-Issued, Delayed Delivery and Forward Commitment Transactions. </a:t>
            </a:r>
            <a:r xmlns:a="http://schemas.openxmlformats.org/drawingml/2006/main">
              <a:rPr lang="en-US" sz="750" b="1">
                <a:solidFill>
                  <a:srgbClr val="221E1F"/>
                </a:solidFill>
                <a:latin typeface="Proxima Nova Cond Light" panose="02000506030000020004" pitchFamily="50" charset="0"/>
                <a:cs typeface="Calibri"/>
              </a:rPr>
              <a:t>Investors should consult the Fund’s Prospectus and Statement of Additional Information for a more detailed discussion of the Fund’s risks.</a:t>
            </a:r>
            <a:r xmlns:a="http://schemas.openxmlformats.org/drawingml/2006/main">
              <a:rPr lang="en-US" sz="750">
                <a:solidFill>
                  <a:srgbClr val="221E1F"/>
                </a:solidFill>
                <a:latin typeface="Proxima Nova Cond Light" panose="02000506030000020004" pitchFamily="50" charset="0"/>
                <a:cs typeface="Calibri"/>
              </a:rPr>
              <a:t> </a:t>
            </a: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Fund discussed may be available to you as part of your employer sponsored retirement plan. There may be additional plan level fees resulting in personal performance to vary from stated performance. Please call your benefits office for more information.</a:t>
            </a:r>
          </a:p>
          <a:p>
            <a:pPr marL="12700" marR="78105" algn="l">
              <a:lnSpc>
                <a:spcPct val="100000"/>
              </a:lnSpc>
              <a:spcAft>
                <a:spcPts val="550"/>
              </a:spcAft>
            </a:pP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This commentary has been prepared by Voya Investment Management for informational purposes. Nothing contained herein should be construed as (i) an offer to sell or solicitation of an offer to buy any security or (ii) a recommendation as to the advisability of investing in, purchasing or selling any security. Any opinions expressed herein reflect our judgment and are subject to change. Certain of the statements contained herein are statements of future expectations and other forward-looking statements that are based on management’s current views and assumptions and involve known and unknown risks and uncertainties that could cause actual results, performance or events to differ materially from those expressed or implied in such statements. Actual results, performance or events may differ materially from those in such statements due to, without limitation, (1) general economic conditions, (2) performance of financial markets, (3) interest rate levels, (4) increasing levels of loan defaults (5) changes in laws and regulations and (6) changes in the policies of governments and/or regulatory authorities. </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opinions, views and information expressed in this commentary regarding holdings are subject to change without notice. The information provided regarding holdings is not a recommendation to buy or sell any security. Portfolio holdings are fluid and are subject to daily change based on market conditions and other factors.</a:t>
            </a:r>
            <a:r xmlns:a="http://schemas.openxmlformats.org/drawingml/2006/main">
              <a:rPr lang="en-US" sz="750" b="1">
                <a:solidFill>
                  <a:srgbClr val="221E1F"/>
                </a:solidFill>
                <a:latin typeface="Proxima Nova Cond Light" panose="02000506030000020004" pitchFamily="50" charset="0"/>
                <a:cs typeface="Calibri"/>
              </a:rPr>
              <a:t> Past Performance does not guarantee future results</a:t>
            </a:r>
            <a:r xmlns:a="http://schemas.openxmlformats.org/drawingml/2006/main">
              <a:rPr lang="en-US" sz="750">
                <a:solidFill>
                  <a:srgbClr val="221E1F"/>
                </a:solidFill>
                <a:latin typeface="Proxima Nova Cond Light" panose="02000506030000020004" pitchFamily="50" charset="0"/>
                <a:cs typeface="Calibri"/>
              </a:rPr>
              <a:t> </a:t>
            </a:r>
          </a:p>
          <a:p>
            <a:pPr marL="12700" marR="78105" algn="l">
              <a:lnSpc>
                <a:spcPct val="100000"/>
              </a:lnSpc>
              <a:spcAft>
                <a:spcPts val="550"/>
              </a:spcAft>
            </a:pP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a:rPr lang="en-US" sz="750">
                <a:solidFill>
                  <a:srgbClr val="221E1F"/>
                </a:solidFill>
                <a:latin typeface="Proxima Nova Cond Light" panose="02000506030000020004" pitchFamily="50" charset="0"/>
                <a:cs typeface="Calibri"/>
              </a:rPr>
              <a:t>©2025 </a:t>
            </a:r>
            <a:r>
              <a:rPr lang="en-US" sz="750" dirty="0">
                <a:solidFill>
                  <a:srgbClr val="221E1F"/>
                </a:solidFill>
                <a:latin typeface="Proxima Nova Cond Light" panose="02000506030000020004" pitchFamily="50" charset="0"/>
                <a:cs typeface="Calibri"/>
              </a:rPr>
              <a:t>Voya Investments Distributor, LLC </a:t>
            </a:r>
            <a:r>
              <a:rPr lang="en-US" sz="750" dirty="0">
                <a:solidFill>
                  <a:srgbClr val="221E1F"/>
                </a:solidFill>
                <a:latin typeface="Proxima Nova Cond Light" panose="02000506030000020004" pitchFamily="50" charset="0"/>
                <a:cs typeface="Calibri"/>
                <a:sym typeface="Symbol" panose="05050102010706020507" pitchFamily="18" charset="2"/>
              </a:rPr>
              <a:t> 200 Park Ave, New York, NY 10166  All rights reserved.</a:t>
            </a:r>
          </a:p>
          <a:p>
            <a:pPr marL="12700" algn="l">
              <a:lnSpc>
                <a:spcPct val="100000"/>
              </a:lnSpc>
              <a:spcAft>
                <a:spcPts val="550"/>
              </a:spcAft>
            </a:pPr>
            <a:r>
              <a:rPr lang="en-US" sz="750" dirty="0">
                <a:solidFill>
                  <a:srgbClr val="221E1F"/>
                </a:solidFill>
                <a:latin typeface="Proxima Nova Cond Light" panose="02000506030000020004" pitchFamily="50" charset="0"/>
                <a:cs typeface="Calibri"/>
              </a:rPr>
              <a:t>Not FDIC Insured | May Lose Value | No Bank Guarantee | Not a Deposit</a:t>
            </a:r>
            <a:br>
              <a:rPr lang="en-US" sz="750">
                <a:solidFill>
                  <a:srgbClr val="221E1F"/>
                </a:solidFill>
                <a:latin typeface="Proxima Nova Cond Light" panose="02000506030000020004" pitchFamily="50" charset="0"/>
                <a:cs typeface="Calibri"/>
              </a:rPr>
            </a:br>
            <a:r>
              <a:rPr lang="en-US" sz="750">
                <a:solidFill>
                  <a:srgbClr val="221E1F"/>
                </a:solidFill>
                <a:latin typeface="Proxima Nova Cond Light" panose="02000506030000020004" pitchFamily="50" charset="0"/>
                <a:cs typeface="Calibri"/>
              </a:rPr>
              <a:t>033125 </a:t>
            </a:r>
            <a:r>
              <a:rPr lang="en-US" sz="750">
                <a:solidFill>
                  <a:srgbClr val="221E1F"/>
                </a:solidFill>
                <a:latin typeface="Proxima Nova Cond Light" panose="02000506030000020004" pitchFamily="50" charset="0"/>
                <a:cs typeface="Calibri"/>
                <a:sym typeface="Symbol" panose="05050102010706020507" pitchFamily="18" charset="2"/>
              </a:rPr>
              <a:t> ex033126  IM4433658 </a:t>
            </a:r>
            <a:endParaRPr sz="750" dirty="0">
              <a:solidFill>
                <a:srgbClr val="221E1F"/>
              </a:solidFill>
              <a:latin typeface="Proxima Nova Cond Light" panose="02000506030000020004" pitchFamily="50" charset="0"/>
              <a:cs typeface="Calibri"/>
            </a:endParaRPr>
          </a:p>
        </p:txBody>
      </p:sp>
      <p:sp>
        <p:nvSpPr>
          <p:cNvPr id="16" name="object 8">
            <a:extLst>
              <a:ext uri="{FF2B5EF4-FFF2-40B4-BE49-F238E27FC236}">
                <a16:creationId xmlns:a16="http://schemas.microsoft.com/office/drawing/2014/main" id="{813DBCE6-90FB-4634-85C6-84F6708C1741}"/>
              </a:ext>
            </a:extLst>
          </p:cNvPr>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Securitized Credit Fund </a:t>
            </a:r>
            <a:endParaRPr sz="1000" dirty="0">
              <a:latin typeface="Proxima Nova"/>
              <a:cs typeface="Proxima Nova"/>
            </a:endParaRPr>
          </a:p>
        </p:txBody>
      </p:sp>
      <p:graphicFrame>
        <p:nvGraphicFramePr>
          <p:cNvPr id="24" name="Table 23" hidden="0">
            <a:extLst>
              <a:ext uri="{FF2B5EF4-FFF2-40B4-BE49-F238E27FC236}">
                <a16:creationId xmlns:a16="http://schemas.microsoft.com/office/drawing/2014/main" id="{16D5FEFF-F257-9F8B-E330-69FCB8CD44D2}"/>
              </a:ext>
            </a:extLst>
          </p:cNvPr>
          <p:cNvGraphicFramePr>
            <a:graphicFrameLocks noGrp="1"/>
          </p:cNvGraphicFramePr>
          <p:nvPr>
            <p:extLst>
              <p:ext uri="{D42A27DB-BD31-4B8C-83A1-F6EECF244321}">
                <p14:modId xmlns:p14="http://schemas.microsoft.com/office/powerpoint/2010/main" val="1663088688"/>
              </p:ext>
            </p:extLst>
          </p:nvPr>
        </p:nvGraphicFramePr>
        <p:xfrm>
          <a:off x="444501" y="2362200"/>
          <a:ext cx="6867144" cy="640080"/>
        </p:xfrm>
        <a:graphic>
          <a:graphicData uri="http://schemas.openxmlformats.org/drawingml/2006/table">
            <a:tbl>
              <a:tblPr firstRow="1" bandRow="1">
                <a:tableStyleId>{5C22544A-7EE6-4342-B048-85BDC9FD1C3A}</a:tableStyleId>
              </a:tblPr>
              <a:tblGrid>
                <a:gridCol w="6867144">
                  <a:extLst>
                    <a:ext uri="{9D8B030D-6E8A-4147-A177-3AD203B41FA5}">
                      <a16:colId xmlns:a16="http://schemas.microsoft.com/office/drawing/2014/main" val="4180362728"/>
                    </a:ext>
                  </a:extLst>
                </a:gridCol>
              </a:tblGrid>
              <a:tr h="0">
                <a:tc>
                  <a:txBody>
                    <a:bodyPr/>
                    <a:lstStyle/>
                    <a:p>
                      <a:pPr algn="ctr"/>
                      <a:r>
                        <a:rPr lang="en-US" sz="1800" b="0" dirty="0">
                          <a:solidFill>
                            <a:srgbClr val="E76425"/>
                          </a:solidFill>
                          <a:latin typeface="Publico Headline Roman" panose="02040502060504060203" pitchFamily="18" charset="0"/>
                        </a:rPr>
                        <a:t>Read our </a:t>
                      </a:r>
                      <a:r>
                        <a:rPr lang="en-US" sz="1800" b="0" dirty="0">
                          <a:solidFill>
                            <a:srgbClr val="E76425"/>
                          </a:solidFill>
                          <a:latin typeface="Publico Headline Roman" panose="02040502060504060203" pitchFamily="18" charset="0"/>
                          <a:hlinkClick r:id="Rbca09624f41845dc" action=""/>
                        </a:rPr>
                        <a:t>Fund Fact Sheet</a:t>
                      </a:r>
                      <a:endParaRPr lang="en-US" sz="1800" b="0" dirty="0">
                        <a:solidFill>
                          <a:srgbClr val="E76425"/>
                        </a:solidFill>
                        <a:latin typeface="Publico Headline Roman" panose="02040502060504060203" pitchFamily="18" charset="0"/>
                      </a:endParaRPr>
                    </a:p>
                  </a:txBody>
                  <a:tcPr marL="182880" marT="182880" marB="182880" anchor="ctr">
                    <a:solidFill>
                      <a:srgbClr val="EAEAEA"/>
                    </a:solidFill>
                  </a:tcPr>
                </a:tc>
                <a:extLst>
                  <a:ext uri="{0D108BD9-81ED-4DB2-BD59-A6C34878D82A}">
                    <a16:rowId xmlns:a16="http://schemas.microsoft.com/office/drawing/2014/main" val="773290989"/>
                  </a:ext>
                </a:extLst>
              </a:tr>
            </a:tbl>
          </a:graphicData>
        </a:graphic>
      </p:graphicFrame>
    </p:spTree>
    <p:custDataLst/>
  </p:cSld>
  <p:clrMapOvr>
    <a:masterClrMapping/>
  </p:clrMapOvr>
</p:sld>
</file>

<file path=ppt/tags/tag1.xml><?xml version="1.0" encoding="utf-8"?>
<p:tagLst xmlns:p="http://schemas.openxmlformats.org/presentationml/2006/main">
  <p:tag name="SeismicInstance" val="{&quot;storages&quot;:[],&quot;origin&quot;:{&quot;teamsiteId&quot;:&quot;1&quot;,&quot;content&quot;:{&quot;id&quot;:&quot;47c2b9a7-9128-4383-a90e-6fe3440ec320&quot;,&quot;name&quot;:&quot;FINAL_Commentary Livedoc Template 1&quot;,&quot;version&quot;:&quot;14.0&quot;,&quot;versionId&quot;:&quot;8b4654dc-5c58-45ad-9e97-104479bb5c89&quot;,&quot;format&quot;:&quot;PPTX&quot;}},&quot;format&quot;:&quot;pptx&quot;,&quot;regionalFormat&quot;:{&quot;name&quot;:&quot;en-US&quot;,&quot;displayName&quot;:&quot;English (United States)&quot;},&quot;generationId&quot;:&quot;b4b1fb8d-18af-452d-951d-827671a4a1fb&quot;}"/>
</p:tagLst>
</file>

<file path=docProps/app.xml><?xml version="1.0" encoding="utf-8"?>
<Properties xmlns="http://schemas.openxmlformats.org/officeDocument/2006/extended-properties" xmlns:vt="http://schemas.openxmlformats.org/officeDocument/2006/docPropsVTypes">
  <Template/>
  <TotalTime>651</TotalTime>
  <Words>337</Words>
  <Application>Microsoft Office PowerPoint</Application>
  <PresentationFormat>Custom</PresentationFormat>
  <Paragraphs>41</Paragraphs>
  <Slides>4</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Aptos</vt:lpstr>
      <vt:lpstr>Calibri</vt:lpstr>
      <vt:lpstr>Century Gothic</vt:lpstr>
      <vt:lpstr>Palatino Linotype</vt:lpstr>
      <vt:lpstr>Proxima Nova</vt:lpstr>
      <vt:lpstr>Proxima Nova Cond Light</vt:lpstr>
      <vt:lpstr>Proxima Nova Semibold</vt:lpstr>
      <vt:lpstr>Publico Headline Roman</vt:lpstr>
      <vt:lpstr>Office Theme</vt:lpstr>
      <vt:lpstr>[[Computed:CommentaryIDInformation.GTagLine]] [[Computed:CommentaryIDInformation.OTagLine]]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Singh, Aditi</dc:creator>
  <cp:lastModifiedBy>Singh, Aditi</cp:lastModifiedBy>
  <cp:revision>371</cp:revision>
  <dcterms:created xsi:type="dcterms:W3CDTF">2024-07-11T04:48:08Z</dcterms:created>
  <dcterms:modified xsi:type="dcterms:W3CDTF">2025-03-25T12:53:44Z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2024-04-15T00:00:00Z</vt:filetime>
  </property>
  <property fmtid="{D5CDD505-2E9C-101B-9397-08002B2CF9AE}" pid="3" name="Creator">
    <vt:lpwstr>Adobe InDesign 19.3 (Windows)</vt:lpwstr>
  </property>
  <property fmtid="{D5CDD505-2E9C-101B-9397-08002B2CF9AE}" pid="4" name="LastSaved">
    <vt:filetime>2024-07-11T00:00:00Z</vt:filetime>
  </property>
  <property fmtid="{D5CDD505-2E9C-101B-9397-08002B2CF9AE}" pid="5" name="Producer">
    <vt:lpwstr>Adobe PDF Library 17.0</vt:lpwstr>
  </property>
  <property fmtid="{D5CDD505-2E9C-101B-9397-08002B2CF9AE}" pid="6" name="MSIP_Label_01402931-ee1f-401a-a3a4-d813c808f41c_Enabled">
    <vt:lpwstr>true</vt:lpwstr>
  </property>
  <property fmtid="{D5CDD505-2E9C-101B-9397-08002B2CF9AE}" pid="7" name="MSIP_Label_01402931-ee1f-401a-a3a4-d813c808f41c_SetDate">
    <vt:lpwstr>2024-08-29T13:02:10Z</vt:lpwstr>
  </property>
  <property fmtid="{D5CDD505-2E9C-101B-9397-08002B2CF9AE}" pid="8" name="MSIP_Label_01402931-ee1f-401a-a3a4-d813c808f41c_Method">
    <vt:lpwstr>Privileged</vt:lpwstr>
  </property>
  <property fmtid="{D5CDD505-2E9C-101B-9397-08002B2CF9AE}" pid="9" name="MSIP_Label_01402931-ee1f-401a-a3a4-d813c808f41c_Name">
    <vt:lpwstr>Restricted - Business Information</vt:lpwstr>
  </property>
  <property fmtid="{D5CDD505-2E9C-101B-9397-08002B2CF9AE}" pid="10" name="MSIP_Label_01402931-ee1f-401a-a3a4-d813c808f41c_SiteId">
    <vt:lpwstr>e3054106-a46a-4dc0-b86d-2ba84a24cdc4</vt:lpwstr>
  </property>
  <property fmtid="{D5CDD505-2E9C-101B-9397-08002B2CF9AE}" pid="11" name="MSIP_Label_01402931-ee1f-401a-a3a4-d813c808f41c_ActionId">
    <vt:lpwstr>7bfd4925-9d79-4772-9b32-9dadd1d3548d</vt:lpwstr>
  </property>
  <property fmtid="{D5CDD505-2E9C-101B-9397-08002B2CF9AE}" pid="12" name="MSIP_Label_01402931-ee1f-401a-a3a4-d813c808f41c_ContentBits">
    <vt:lpwstr>0</vt:lpwstr>
  </property>
</Properties>
</file>